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handoutMasterIdLst>
    <p:handoutMasterId r:id="rId39"/>
  </p:handoutMasterIdLst>
  <p:sldIdLst>
    <p:sldId id="263" r:id="rId2"/>
    <p:sldId id="274" r:id="rId3"/>
    <p:sldId id="275" r:id="rId4"/>
    <p:sldId id="290" r:id="rId5"/>
    <p:sldId id="276" r:id="rId6"/>
    <p:sldId id="282" r:id="rId7"/>
    <p:sldId id="300" r:id="rId8"/>
    <p:sldId id="278" r:id="rId9"/>
    <p:sldId id="281" r:id="rId10"/>
    <p:sldId id="293" r:id="rId11"/>
    <p:sldId id="280" r:id="rId12"/>
    <p:sldId id="292" r:id="rId13"/>
    <p:sldId id="277" r:id="rId14"/>
    <p:sldId id="256" r:id="rId15"/>
    <p:sldId id="265" r:id="rId16"/>
    <p:sldId id="257" r:id="rId17"/>
    <p:sldId id="258" r:id="rId18"/>
    <p:sldId id="259" r:id="rId19"/>
    <p:sldId id="266" r:id="rId20"/>
    <p:sldId id="267" r:id="rId21"/>
    <p:sldId id="260" r:id="rId22"/>
    <p:sldId id="268" r:id="rId23"/>
    <p:sldId id="261" r:id="rId24"/>
    <p:sldId id="264" r:id="rId25"/>
    <p:sldId id="301" r:id="rId26"/>
    <p:sldId id="302" r:id="rId27"/>
    <p:sldId id="303" r:id="rId28"/>
    <p:sldId id="291" r:id="rId29"/>
    <p:sldId id="286" r:id="rId30"/>
    <p:sldId id="288" r:id="rId31"/>
    <p:sldId id="289" r:id="rId32"/>
    <p:sldId id="287" r:id="rId33"/>
    <p:sldId id="283" r:id="rId34"/>
    <p:sldId id="285" r:id="rId35"/>
    <p:sldId id="299" r:id="rId36"/>
    <p:sldId id="272" r:id="rId37"/>
  </p:sldIdLst>
  <p:sldSz cx="9144000" cy="6858000" type="screen4x3"/>
  <p:notesSz cx="6858000" cy="9947275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00FF"/>
    <a:srgbClr val="9900FF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สไตล์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269D01E-BC32-4049-B463-5C60D7B0CCD2}" styleName="สไตล์ธีม 2 - เน้น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FECB4D8-DB02-4DC6-A0A2-4F2EBAE1DC90}" styleName="สไตล์สีปานกลาง 1 - เน้น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สไตล์สีปานกลาง 1 - เน้น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7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E5D8E9-8E0E-4294-8B0D-B8DEE8A49C07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FC3807-C19D-4E5D-BBB4-745088A37A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08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4D9BB-90C4-4C2B-9783-ABBF5496062B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117A3C-EF99-446E-9E5B-0568447CA90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7300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17A3C-EF99-446E-9E5B-0568447CA909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471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ชื่อเรื่อง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22" name="ชื่อเรื่องรอง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20" name="ตัวแทนท้ายกระดาษ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10" name="ตัวแทนหมายเลขภาพนิ่ง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  <p:sp>
        <p:nvSpPr>
          <p:cNvPr id="10" name="สี่เหลี่ยมผืนผ้า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วงรี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เนื้อหา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9" name="แผนผังลำดับงาน: กระบวนการ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แผนผังลำดับงาน: กระบวนการ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วงกลม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วงรี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โดนัท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ตัวแทนชื่อเรื่อง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ตัวแทนข้อความ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24" name="ตัวแทนวันที่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853C983-31AA-4FFE-BB32-873F7D3318CA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10" name="ตัวแทนท้ายกระดาษ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th-TH"/>
          </a:p>
        </p:txBody>
      </p:sp>
      <p:sp>
        <p:nvSpPr>
          <p:cNvPr id="22" name="ตัวแทนหมายเลขภาพนิ่ง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0287750-88BA-45D4-962F-48BB0E2A6C37}" type="slidenum">
              <a:rPr lang="th-TH" smtClean="0"/>
              <a:t>‹#›</a:t>
            </a:fld>
            <a:endParaRPr lang="th-TH"/>
          </a:p>
        </p:txBody>
      </p:sp>
      <p:sp>
        <p:nvSpPr>
          <p:cNvPr id="15" name="สี่เหลี่ยมผืนผ้า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news.co.th/article/240549" TargetMode="External"/><Relationship Id="rId2" Type="http://schemas.openxmlformats.org/officeDocument/2006/relationships/hyperlink" Target="http://www.worldbank.org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539552" y="528154"/>
            <a:ext cx="880665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8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9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โครงการพัฒนาศักยภาพนักวิจัยรุ่นใหม่</a:t>
            </a:r>
            <a:endParaRPr lang="th-TH" sz="8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9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5690" y="2348880"/>
            <a:ext cx="9180512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th-TH" sz="40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endParaRPr lang="th-TH" sz="4000" b="1" dirty="0" smtClean="0">
              <a:solidFill>
                <a:srgbClr val="00B05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23 </a:t>
            </a:r>
            <a:r>
              <a:rPr lang="th-TH" sz="40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-24 มกราคม 2561</a:t>
            </a:r>
            <a:endParaRPr lang="th-TH" sz="4000" b="1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ณ ภูแก้วรี</a:t>
            </a:r>
            <a:r>
              <a:rPr lang="th-TH" sz="4000" b="1" dirty="0" err="1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สอร์ทแอด</a:t>
            </a:r>
            <a:r>
              <a:rPr lang="th-TH" sz="4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เวน</a:t>
            </a:r>
            <a:r>
              <a:rPr lang="th-TH" sz="4000" b="1" dirty="0" err="1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เจอร์ปาร์ค</a:t>
            </a:r>
            <a:r>
              <a:rPr lang="th-TH" sz="4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เขาค้อ</a:t>
            </a:r>
            <a:endParaRPr lang="th-TH" sz="4000" b="1" dirty="0" smtClean="0">
              <a:solidFill>
                <a:srgbClr val="0066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</a:t>
            </a:r>
            <a:r>
              <a:rPr lang="th-TH" sz="4000" b="1" dirty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ราช</a:t>
            </a:r>
            <a:r>
              <a:rPr lang="th-TH" sz="4000" b="1" dirty="0" err="1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r>
              <a:rPr lang="th-TH" sz="4000" b="1" dirty="0" smtClean="0">
                <a:solidFill>
                  <a:srgbClr val="0066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เพชรบูรณ์</a:t>
            </a:r>
          </a:p>
          <a:p>
            <a:pPr algn="ctr"/>
            <a:endParaRPr lang="th-TH" sz="40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algn="ctr"/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ผศ.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ธร</a:t>
            </a:r>
            <a:r>
              <a:rPr lang="th-TH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รม์ณ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ชาติ วันแต่ง </a:t>
            </a:r>
          </a:p>
          <a:p>
            <a:pPr algn="ctr"/>
            <a:endParaRPr lang="th-TH" sz="4000" b="1" cap="none" spc="0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3571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วัตถุ 1"/>
          <p:cNvGraphicFramePr>
            <a:graphicFrameLocks noChangeAspect="1"/>
          </p:cNvGraphicFramePr>
          <p:nvPr>
            <p:extLst/>
          </p:nvPr>
        </p:nvGraphicFramePr>
        <p:xfrm>
          <a:off x="646879" y="1069835"/>
          <a:ext cx="8287840" cy="701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Image" r:id="rId3" imgW="8253720" imgH="698400" progId="Photoshop.Image.12">
                  <p:embed/>
                </p:oleObj>
              </mc:Choice>
              <mc:Fallback>
                <p:oleObj name="Image" r:id="rId3" imgW="8253720" imgH="6984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46879" y="1069835"/>
                        <a:ext cx="8287840" cy="701414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1036121" y="2315173"/>
            <a:ext cx="2271776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การใช้ประโยชน์ด้านนโยบาย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2200973" y="3055304"/>
            <a:ext cx="23871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การใช้ประโยชน์ด้านสาธารณะ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613871" y="3832864"/>
            <a:ext cx="226055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การใช้ประโยชน์ด้านพาณิชย์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4684045" y="4610423"/>
            <a:ext cx="279275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การใช้ประโยชน์ด้านชุมชนและพื้นที่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012605" y="5494233"/>
            <a:ext cx="225734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การใช้ประโยชน์ด้านวิชาการ</a:t>
            </a: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72" y="2151046"/>
            <a:ext cx="416950" cy="43400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99" y="2891205"/>
            <a:ext cx="416950" cy="434007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605" y="3649446"/>
            <a:ext cx="416950" cy="434007"/>
          </a:xfrm>
          <a:prstGeom prst="rect">
            <a:avLst/>
          </a:prstGeom>
        </p:spPr>
      </p:pic>
      <p:pic>
        <p:nvPicPr>
          <p:cNvPr id="11" name="รูปภาพ 10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287" y="4489093"/>
            <a:ext cx="416950" cy="434007"/>
          </a:xfrm>
          <a:prstGeom prst="rect">
            <a:avLst/>
          </a:prstGeom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19" y="5277230"/>
            <a:ext cx="416950" cy="43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6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029" y="914400"/>
            <a:ext cx="6648450" cy="508635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95186" y="1320280"/>
            <a:ext cx="2348720" cy="7155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herit"/>
              </a:rPr>
              <a:t>end user </a:t>
            </a:r>
            <a:endParaRPr lang="th-TH" sz="40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8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7" y="857250"/>
            <a:ext cx="4376312" cy="5143500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3602866" y="4783503"/>
            <a:ext cx="56216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1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IT๙"/>
              </a:rPr>
              <a:t>๑๓. แผนการถ่ายทอดเทคโนโลยีหรือผลการวิจัยสู่กลุ่มเป้าหมายเมื่อสิ้นสุดการวิจัย</a:t>
            </a:r>
            <a:r>
              <a:rPr lang="th-TH" sz="2100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IT๙"/>
              </a:rPr>
              <a:t>.</a:t>
            </a:r>
            <a:endParaRPr lang="th-TH" sz="2100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102627" y="4391088"/>
            <a:ext cx="588682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IT๙"/>
              </a:rPr>
              <a:t>๑๐. การทบทวนวรรณกรรม/สารสนเทศ(</a:t>
            </a:r>
            <a:r>
              <a:rPr lang="en-US" sz="21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/>
                <a:ea typeface="Cordia New" panose="020B0304020202020204" pitchFamily="34" charset="-34"/>
              </a:rPr>
              <a:t>Information)</a:t>
            </a:r>
            <a:endParaRPr lang="th-TH" sz="21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139016" y="3802465"/>
            <a:ext cx="383149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ordia New" panose="020B0304020202020204" pitchFamily="34" charset="-34"/>
                <a:cs typeface="TH SarabunIT๙"/>
              </a:rPr>
              <a:t>๖. ความสำคัญและที่มาของปัญหา</a:t>
            </a:r>
            <a:endParaRPr lang="th-TH" sz="2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729" y="3675508"/>
            <a:ext cx="416950" cy="434007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023" y="4223031"/>
            <a:ext cx="416950" cy="434007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2222" y="4958120"/>
            <a:ext cx="416950" cy="434007"/>
          </a:xfrm>
          <a:prstGeom prst="rect">
            <a:avLst/>
          </a:prstGeom>
        </p:spPr>
      </p:pic>
      <p:sp>
        <p:nvSpPr>
          <p:cNvPr id="10" name="วงรี 9"/>
          <p:cNvSpPr/>
          <p:nvPr/>
        </p:nvSpPr>
        <p:spPr>
          <a:xfrm>
            <a:off x="5063217" y="476672"/>
            <a:ext cx="3420888" cy="105273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5459769" y="772207"/>
            <a:ext cx="302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ให้ขอเป็นชุดโครงการอย่างเดียว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795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289088" y="2204864"/>
            <a:ext cx="7459375" cy="31393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6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แนวคิด</a:t>
            </a:r>
            <a:r>
              <a:rPr lang="th-TH" sz="6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และเทคนิคการเขียนข้อเสนอโครงการวิจัยเพื่อขอรับทุน</a:t>
            </a:r>
          </a:p>
        </p:txBody>
      </p:sp>
    </p:spTree>
    <p:extLst>
      <p:ext uri="{BB962C8B-B14F-4D97-AF65-F5344CB8AC3E}">
        <p14:creationId xmlns:p14="http://schemas.microsoft.com/office/powerpoint/2010/main" val="3727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4958" y="764704"/>
            <a:ext cx="9180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หัวข้อวิจัย</a:t>
            </a:r>
            <a:endParaRPr lang="th-TH" sz="40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340768"/>
            <a:ext cx="8280920" cy="570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8000" indent="-5760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มีความทันสมัย</a:t>
            </a:r>
          </a:p>
          <a:p>
            <a:pPr marL="468000" indent="-5760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มีคุณค่าทางวิชาการ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ตีพิมพ์ สร้างผลผลิต สร้างนวัตกรรม ทรัพย์สินทางปัญญา ฯลฯ)</a:t>
            </a:r>
          </a:p>
          <a:p>
            <a:pPr marL="468000" indent="-5760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เป็นประเด็นที่สังคมให้ความสนใจ  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วิจัยเร่งด่วน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ตามนโยบายและยุทธศาสตร์การวิจัยของชาติ</a:t>
            </a:r>
          </a:p>
          <a:p>
            <a:pPr marL="468000" indent="-5760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กรณีการวิจัยที่นำไปสู่การใช้ประโยชน์ต้องมีประเด็นทางวิชาการ มีระเบียบวิจัย 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ไม่ใช่แบบสอบถามอย่างเดียว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51520" y="44624"/>
            <a:ext cx="8712968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3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แนวคิด</a:t>
            </a:r>
            <a:r>
              <a:rPr lang="th-TH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และเทคนิคการเขียนข้อเสนอโครงการวิจัยเพื่อขอรับทุน</a:t>
            </a:r>
          </a:p>
        </p:txBody>
      </p:sp>
    </p:spTree>
    <p:extLst>
      <p:ext uri="{BB962C8B-B14F-4D97-AF65-F5344CB8AC3E}">
        <p14:creationId xmlns:p14="http://schemas.microsoft.com/office/powerpoint/2010/main" val="388709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-36512" y="201414"/>
            <a:ext cx="918051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0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หัวข้อวิจัย</a:t>
            </a:r>
            <a:endParaRPr lang="th-TH" sz="40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016144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โครงการต้องเป็นการวิจัย ไม่ใช่การ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ส่งเสริม </a:t>
            </a:r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ไม่ใช่การบริการ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ชื่อโครงการต้องสอดคล้องกับงานที่ทำ สาขาวิชา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ชื่อโครงการต้องมีความกระชับและมีความชัดเจน สามารถสื่อถึงแนวทางการวิจัย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ในกรณีงานที่เคยมีผู้ศึกษามาแล้ว ต้อง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ทำการศึกษาต่อยอด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อย่าทำซ้ำ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สร้างนักวิจัยรุ่นใหม่</a:t>
            </a:r>
            <a:endParaRPr lang="th-TH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57555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65286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ความสำคัญและที่มาของปัญหาที่ทำการวิจัย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985366"/>
            <a:ext cx="828092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หากเป็นเรื่องที่เคยมีผู้ศึกษามาแล้ว ต้องสื่อสารให้ผู้ประเมินทราบได้ว่า 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มีความใหม่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ของเรื่องนี้คืออะไร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สื่อสารให้ผู้ประเมินทราบได้ว่าเป้าหมายในอนาคตหรือเป้าหมายสุดท้าย ของงานวิจัยเรื่องนี้คืออะไร </a:t>
            </a:r>
            <a:r>
              <a:rPr lang="en-US" sz="4000" b="1" u="sng" dirty="0">
                <a:latin typeface="TH SarabunPSK" panose="020B0500040200020003" pitchFamily="34" charset="-34"/>
                <a:cs typeface="TH SarabunPSK" panose="020B0500040200020003" pitchFamily="34" charset="-34"/>
              </a:rPr>
              <a:t>G=goal </a:t>
            </a:r>
            <a:r>
              <a:rPr lang="en-US" sz="4000" b="1" u="sng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results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ส่งผลกระทบอย่างไรหากงานสำเร็จ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การลำดับเรื่องควรชัดเจนไม่ข้ามไปข้ามมา อย่าเขียนเนื้อหาโดยขาดความสัมพันธ์ต่อเนื่อง</a:t>
            </a:r>
          </a:p>
          <a:p>
            <a:pPr marL="457200" indent="-4572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Literature review</a:t>
            </a:r>
            <a:endParaRPr lang="th-TH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8483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7284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วัตถุประสงค์ของงานวิจัย</a:t>
            </a:r>
            <a:endParaRPr lang="th-TH" sz="40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28092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แสดงวัตถุประสงค์ในภาพรวม และวัตถุประสงค์เชิงกิจกรรม ซึ่งต้องมีความสอดคล้องกับชื่อเรื่อง และมีความชัดเจนว่าจะศึกษาในประเด็นอะไร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รเขียนให้กระชับสื่อไปถึงแนวทางการดำเนินการวิจัยและข้อสรุปที่คาดว่าจะได้รับจากการดำเนินการวิจัย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ต้องครอบคลุมสิ่งที่จะทำการศึกษาทั้งหมดที่ได้กล่าวอ้างในความสำคัญและที่มาของปัญหาที่ทำการวิจัย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การเขียนวัตถุประสงค์ของงานวิจัยที่ดีจะสื่อให้</a:t>
            </a:r>
            <a:r>
              <a:rPr lang="th-TH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เห็นถึงคุณภาพนักวิจัย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ในการออกแบบการวิจัย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1673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343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อุปกรณ์และวิธีการดำเนินงานวิจัย</a:t>
            </a:r>
            <a:endParaRPr lang="th-TH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08720"/>
            <a:ext cx="828092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สดงรายละเอียดเชิงหลักการที่จะทำให้ผู้ประเมินสามารถประเมินได้ว่าวิธีการวิจัยนี้จะสามารถตอบโจทย์วิจัยได้หรือไม่ เช่น สถานที่เก็บตัวอย่างนี้สามารถครอบคลุม เป็นตัวแทนของการศึกษานี้ได้หรือไม่ 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จำนวนตัวอย่างมากเพียงพอหรือไม่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 อย่าเขียนแต่เฉพาะหัวข้อเท่านั้น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หากใช้เทคนิคที่มีข้อถกเถียงในเรื่องความเหมาะสม ควรให้เหตุผลว่าเหตุใดจึงเลือกใช้วิธีนี้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8176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343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อุปกรณ์และวิธีการดำเนินงานวิจัย</a:t>
            </a:r>
            <a:endParaRPr lang="th-TH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18929"/>
            <a:ext cx="828092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กรณีที่งานวิจัยมีหลายขั้นตอน ต้องเชื่อมโยงให้เห็นว่าขั้นตอนการดำเนินการวิจัยเกี่ยวข้องกันอย่างไร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ระบุแผนการทดลอง 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จำนวนซ้ำ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เพราะจะสื่อไปถึง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ความน่าเชื่อถือ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ของผลที่จะได้ จำนวนตัวอย่าง และงบประมาณที่เสนอขอ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ใช้วิธีการวัดค่า หรือ เครื่องมือวิจัยที่เป็นมาตรฐานสากล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04479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043608" y="188640"/>
            <a:ext cx="5616624" cy="830997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1. การวางแผนเพื่อขอทุนวิจัย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043608" y="2334959"/>
            <a:ext cx="7459375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 แนวคิด</a:t>
            </a: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และเทคนิคการเขียนข้อเสนอโครงการวิจัยเพื่อขอรับทุน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043608" y="4077072"/>
            <a:ext cx="7493282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</a:t>
            </a: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 </a:t>
            </a: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การรายงานความก้าวหน้า</a:t>
            </a: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 </a:t>
            </a:r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</a:t>
            </a: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043608" y="1322524"/>
            <a:ext cx="6066084" cy="7694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2. แนวงานวิจัย ณ พ.ศ. 2560-</a:t>
            </a:r>
            <a:r>
              <a:rPr lang="th-TH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อนาตค</a:t>
            </a:r>
            <a:endParaRPr lang="th-TH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043608" y="5837403"/>
            <a:ext cx="7151317" cy="830997"/>
          </a:xfrm>
          <a:prstGeom prst="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5. งานวิจัยกับการขอตำแหน่งทางวิชาการ</a:t>
            </a:r>
            <a:endParaRPr lang="th-TH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388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334397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อุปกรณ์และวิธีการดำเนินงานวิจัย</a:t>
            </a:r>
            <a:endParaRPr lang="th-TH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82809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ระบุวิธีวิเคราะห์ทางสถิติที่เหมาะสมโดยเฉพาะวิธีการสำรวจ (แบบสอบถาม) ต้องแสดงรายละเอียดวิธีประมวลผลและวิเคราะห์ผลด้วย</a:t>
            </a:r>
            <a:endParaRPr lang="th-TH" sz="4000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th-TH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759906"/>
            <a:ext cx="2987444" cy="409809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336" y="2780928"/>
            <a:ext cx="3992088" cy="1959518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732164"/>
            <a:ext cx="2791649" cy="205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06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0141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งบประมาณ</a:t>
            </a:r>
            <a:endParaRPr lang="th-TH" sz="4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980728"/>
            <a:ext cx="8280920" cy="66941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ให้รายละเอียดงบประมาณตามความเป็นจริง เพื่อผู้ประเมินจะเห็นถึงความเหมาะสม และความถูกต้องการประมาณผู้วิจัย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รายการที่นำมาคำนวณต้องสอดคล้องกับกิจกรรม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หากมีงบประมาณสมทบจากหน่วยงานอื่นให้แสดงตามความเป็นจริง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ไม่มีงบประมาณหมวดเงินเดือน แต่ถ้าจำเป็นให้จ้างเป็นผู้ช่วยนักวิจัย (จ้างเหมาหมวดใช้สอย)</a:t>
            </a:r>
          </a:p>
          <a:p>
            <a:pPr marL="457200" indent="-457200">
              <a:buFont typeface="Arial" pitchFamily="34" charset="0"/>
              <a:buChar char="•"/>
            </a:pPr>
            <a:endParaRPr lang="th-TH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buFont typeface="Arial" pitchFamily="34" charset="0"/>
              <a:buChar char="•"/>
            </a:pPr>
            <a:endParaRPr lang="th-TH" sz="32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792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0141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งบประมาณ</a:t>
            </a:r>
            <a:endParaRPr lang="th-TH" sz="4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828092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ไม่มีครุภัณฑ์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มหาวิทยาลัยฯ 10 </a:t>
            </a:r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% </a:t>
            </a: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(สาธารณูปโภค)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อื่นๆตามประกาศของมหาวิทยาลัยฯ </a:t>
            </a:r>
            <a:endParaRPr lang="en-US" sz="4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th-TH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th-TH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th-TH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1707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201414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u="sng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อื่นๆ (ต่อ)</a:t>
            </a:r>
            <a:endParaRPr lang="th-TH" sz="4400" b="1" u="sng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828092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เตรียมโครงการอย่างประณีต (พบบ่อยคือการ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Copy paste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โดยไม่ตรวจทาน)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Out put Out come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ที่ได้จากงานวิจัย ควรมีความถ้าทายและเป็นไปได้ เช่น สามารถตีพิมพ์ วารสารที่มี 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Impact factor 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หรือ นานาชาติ หรือสิทธิบัตร อนุสิทธิบัตร ก่อเกิดประโยชน์ต่อชุมชน โดยสามารถระบุชื่อเรื่องที่คาดว่าจะใช้ลงไปได้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อย่าเขียนงบประมาณแบบไม่เหมาะสม เกินความจริง สามารถสื่อถึง</a:t>
            </a:r>
            <a:r>
              <a:rPr lang="th-TH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จรรยาบรรณของนักวิจัย</a:t>
            </a: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ผู้นั้น</a:t>
            </a:r>
          </a:p>
        </p:txBody>
      </p:sp>
    </p:spTree>
    <p:extLst>
      <p:ext uri="{BB962C8B-B14F-4D97-AF65-F5344CB8AC3E}">
        <p14:creationId xmlns:p14="http://schemas.microsoft.com/office/powerpoint/2010/main" val="16730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0" y="116632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อื่นๆ</a:t>
            </a:r>
            <a:endParaRPr lang="th-TH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764704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กรอกข้อมูลในแบบฟอร์ม ของแหล่งทุนอย่าง</a:t>
            </a:r>
            <a:r>
              <a:rPr lang="th-TH" sz="4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</a:t>
            </a:r>
            <a:r>
              <a:rPr lang="th-TH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เคร่งครัด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อย่าลืมแนบประวัติ ผลงานวิจัยและผลงานตีพิมพ์ หัวหน้าโครงการ ผู้ร่วมวิจัย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ควรปรึกษาผู้เชี่ยวชาญในศาสตร์นั้นๆก่อนส่ง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th-TH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พยายามเขียนให้ดีที่สุดเพื่อสามารถเข้าแข่งขันได้ในระดับชาติ</a:t>
            </a:r>
          </a:p>
        </p:txBody>
      </p:sp>
    </p:spTree>
    <p:extLst>
      <p:ext uri="{BB962C8B-B14F-4D97-AF65-F5344CB8AC3E}">
        <p14:creationId xmlns:p14="http://schemas.microsoft.com/office/powerpoint/2010/main" val="27030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987485" y="1412776"/>
            <a:ext cx="749328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เริ่มงานวิจัย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4069" y="2492896"/>
            <a:ext cx="8179899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เวลาแหล่งทุน / </a:t>
            </a:r>
            <a:r>
              <a:rPr lang="th-TH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แผ่นดิน </a:t>
            </a:r>
            <a:r>
              <a:rPr lang="th-TH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คอบช</a:t>
            </a:r>
            <a:r>
              <a:rPr lang="th-TH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. บกศ. </a:t>
            </a:r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เครือข่ายภาคเหนือ กระทรวงวัฒนธรรม กระทรวง</a:t>
            </a:r>
            <a:r>
              <a:rPr lang="th-TH" sz="36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วิทย์</a:t>
            </a:r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ฯ อื่นๆ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NRMS </a:t>
            </a:r>
            <a:r>
              <a:rPr lang="th-TH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(กรมการปกครอง) / อื่นๆ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00206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เขียนข้อเสนอตามแบบ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TOR</a:t>
            </a:r>
            <a:endParaRPr lang="th-TH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ดำเนินการวิจัย เช่น </a:t>
            </a:r>
            <a:r>
              <a:rPr lang="en-US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40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:30:30 </a:t>
            </a:r>
            <a:r>
              <a:rPr lang="en-US" sz="36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60:30:10</a:t>
            </a:r>
            <a:endParaRPr lang="th-TH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en-US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th-TH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th-TH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th-TH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323528" y="400419"/>
            <a:ext cx="8475125" cy="584775"/>
          </a:xfrm>
          <a:prstGeom prst="rect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เริ่ม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การรายงานความก้าวหน้า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25355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83204" y="214235"/>
            <a:ext cx="694518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การรายงานความก้าวหน้างานวิจัย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1600" y="1340768"/>
            <a:ext cx="82809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แบบรายงาน</a:t>
            </a:r>
            <a:r>
              <a:rPr lang="th-TH" sz="4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ความก้าวหน้า</a:t>
            </a:r>
            <a:r>
              <a:rPr lang="th-TH" sz="4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 / ตามรูปแบบ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รายงานความก้าวหน้าในระบบ </a:t>
            </a:r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NRMS</a:t>
            </a:r>
            <a:endParaRPr lang="th-TH" sz="4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เก็บหลักฐานการเงิน</a:t>
            </a:r>
            <a:endParaRPr lang="th-TH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971600" y="5157192"/>
            <a:ext cx="3420888" cy="105273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368152" y="5452727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เรียน ผู้อำนวยการฯ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30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-991"/>
            <a:ext cx="4968552" cy="6657256"/>
          </a:xfrm>
          <a:prstGeom prst="rect">
            <a:avLst/>
          </a:prstGeom>
        </p:spPr>
      </p:pic>
      <p:sp>
        <p:nvSpPr>
          <p:cNvPr id="5" name="สี่เหลี่ยมผืนผ้า 4"/>
          <p:cNvSpPr/>
          <p:nvPr/>
        </p:nvSpPr>
        <p:spPr>
          <a:xfrm>
            <a:off x="6300192" y="274167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ส.ค. – ต.ค. (ก่อนหน้า 1 ปี)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293296" y="1052736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ต.ค. 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293296" y="1509674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พ.ย. – ธ.ค.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6267041" y="2636912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มี.ค. 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6267041" y="3144041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เม.ย. 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6300192" y="4581128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ส.ค. 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67041" y="5615757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ก.ย. </a:t>
            </a:r>
            <a:endParaRPr lang="th-TH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60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083204" y="214235"/>
            <a:ext cx="547706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4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</a:t>
            </a:r>
            <a:r>
              <a:rPr lang="th-TH" sz="4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การปิดงานวิจัย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2607" y="1340768"/>
            <a:ext cx="828092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เล่มวิจัย (ผ่านการตรวจ)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ปิดระบบ </a:t>
            </a:r>
            <a:r>
              <a:rPr lang="en-US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NRMS</a:t>
            </a:r>
            <a:endParaRPr lang="th-TH" sz="44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เผยแพร่/ตีพิมพ์วารสาร/นำเสนอภาคบรรยาย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หลักฐานการใช้ประโยชน์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th-TH" sz="44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หลักฐานการเงิน</a:t>
            </a:r>
            <a:endParaRPr lang="th-TH" sz="3600" b="1" dirty="0" smtClean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endParaRPr lang="th-TH" sz="3600" b="1" dirty="0" smtClean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43000" y="5733256"/>
            <a:ext cx="3420888" cy="105273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539552" y="6028791"/>
            <a:ext cx="2736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ไม่ครบ / เรียน ผู้อำนวยการฯ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วงรี 6"/>
          <p:cNvSpPr/>
          <p:nvPr/>
        </p:nvSpPr>
        <p:spPr>
          <a:xfrm>
            <a:off x="5076056" y="5661248"/>
            <a:ext cx="3420888" cy="1052736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5472608" y="5956783"/>
            <a:ext cx="3203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ครบ เบิกเงิน/ เรียน อธิการบดีฯ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66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6156176" y="462430"/>
            <a:ext cx="2412776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การวางแผนเพื่อขอทุนวิจัย</a:t>
            </a:r>
          </a:p>
        </p:txBody>
      </p:sp>
      <p:sp>
        <p:nvSpPr>
          <p:cNvPr id="3" name="วงรี 2"/>
          <p:cNvSpPr/>
          <p:nvPr/>
        </p:nvSpPr>
        <p:spPr>
          <a:xfrm>
            <a:off x="5940152" y="144016"/>
            <a:ext cx="2952328" cy="1052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440160" y="1205136"/>
            <a:ext cx="10967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latin typeface="BrowalliaNew"/>
              </a:rPr>
              <a:t>คำนิยาม</a:t>
            </a:r>
            <a:endParaRPr lang="th-TH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440160" y="2060848"/>
            <a:ext cx="7128792" cy="44012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ผลงานทางวิชาการที่เป็นงานศึกษาหรืองานค้นคว้าอย่างมีระบบด้วยวิธีวิทยาการวิจัย</a:t>
            </a:r>
          </a:p>
          <a:p>
            <a:pPr algn="ctr"/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ที่เป็นที่ยอมรับในสาขาวิชานั้นๆ และมีวัตถุประสงค์ที่ชัดเจนเพื่อให้ได้มาซึ่งข้อมูล</a:t>
            </a:r>
          </a:p>
          <a:p>
            <a:pPr algn="ctr"/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คำตอบหรือข้อสรุปรวมที่จะนำไปสู่ความก้าวหน้าทางวิชาการ หรือเอื้อต่อการ</a:t>
            </a:r>
            <a:r>
              <a:rPr lang="th-TH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นำวิชาการ</a:t>
            </a:r>
            <a:r>
              <a:rPr lang="th-TH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นั้นไปประยุกต์</a:t>
            </a: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196007" y="379928"/>
            <a:ext cx="4277133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5. งานวิจัยกับการขอตำแหน่งทางวิชาการ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49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26500" y="620688"/>
            <a:ext cx="6973892" cy="64633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0000CC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๑.๑ รัฐธรรมนูญแห่งราชอาณาจักรไทย</a:t>
            </a:r>
            <a:r>
              <a:rPr lang="th-TH" sz="3600" b="1" dirty="0">
                <a:solidFill>
                  <a:srgbClr val="0000CC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3200" b="1" dirty="0">
                <a:solidFill>
                  <a:srgbClr val="0000CC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พุทธศักราช ๒๕๖๐</a:t>
            </a:r>
            <a:endParaRPr lang="th-TH" sz="3200" dirty="0">
              <a:solidFill>
                <a:srgbClr val="0000CC"/>
              </a:solidFill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26500" y="3501008"/>
            <a:ext cx="790999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>
              <a:spcAft>
                <a:spcPts val="0"/>
              </a:spcAft>
            </a:pPr>
            <a:r>
              <a:rPr lang="th-TH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๑.๒ แผนพัฒนาเศรษฐกิจและสังคม</a:t>
            </a:r>
            <a:r>
              <a:rPr lang="th-TH" sz="3200" b="1" dirty="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แห่งชาติ 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ฉบับที่ ๑๒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(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พ.ศ. ๒๕๖๐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– </a:t>
            </a:r>
            <a:r>
              <a:rPr lang="th-TH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๒๕๖๔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619672" y="1400834"/>
            <a:ext cx="712879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มาตรา ๖๙ </a:t>
            </a:r>
            <a:r>
              <a:rPr lang="th-TH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รัฐ</a:t>
            </a:r>
            <a:r>
              <a:rPr lang="th-TH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พึงจัดให้มีและส่งเสริมการวิจัยและพัฒนาวิทยาศาสตร์ เทคโนโลยี และ</a:t>
            </a:r>
            <a:r>
              <a:rPr lang="th-TH" b="1" dirty="0" err="1">
                <a:ea typeface="Times New Roman" panose="02020603050405020304" pitchFamily="18" charset="0"/>
                <a:cs typeface="TH SarabunPSK" panose="020B0500040200020003" pitchFamily="34" charset="-34"/>
              </a:rPr>
              <a:t>ศิลป</a:t>
            </a:r>
            <a:r>
              <a:rPr lang="th-TH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วิทยาการแขนง</a:t>
            </a:r>
            <a:r>
              <a:rPr lang="th-TH" b="1" dirty="0" smtClean="0">
                <a:ea typeface="Times New Roman" panose="02020603050405020304" pitchFamily="18" charset="0"/>
                <a:cs typeface="TH SarabunPSK" panose="020B0500040200020003" pitchFamily="34" charset="-34"/>
              </a:rPr>
              <a:t>ต่างๆ</a:t>
            </a:r>
            <a:endParaRPr lang="th-TH" b="1" dirty="0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259632" y="4077072"/>
            <a:ext cx="727280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เป้าหมาย</a:t>
            </a:r>
          </a:p>
          <a:p>
            <a:pPr indent="457200" algn="thaiDist"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  ๑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เพิ่ม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สัดส่วนค่าใช้จ่ายการลงทุนเพื่อการวิจัยและพัฒนาสู่ร้อยละ ๑.๕ ของ 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GDP</a:t>
            </a:r>
            <a:endParaRPr lang="en-US" sz="24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algn="thaiDist"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๒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 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สัดส่วนการลงทุน 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 &amp; D 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เอกชนต่อรัฐเป็น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๗๐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: </a:t>
            </a:r>
            <a:r>
              <a:rPr lang="th-TH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๓๐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914400" algn="thaiDist">
              <a:spcAft>
                <a:spcPts val="0"/>
              </a:spcAft>
            </a:pPr>
            <a:r>
              <a:rPr lang="th-TH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๓</a:t>
            </a:r>
            <a:r>
              <a:rPr lang="en-US" b="1" dirty="0">
                <a:solidFill>
                  <a:srgbClr val="000000"/>
                </a:solidFill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</a:t>
            </a:r>
            <a:r>
              <a:rPr lang="th-TH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บุคลากรด้าน </a:t>
            </a:r>
            <a:r>
              <a:rPr lang="en-US" b="1" dirty="0"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R &amp; D = </a:t>
            </a:r>
            <a:r>
              <a:rPr lang="th-TH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๒๕ คน : ๑๐,๐๐๐ คน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043608" y="30561"/>
            <a:ext cx="2767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๑. </a:t>
            </a:r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ควรทราบข้อมูล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พื้นฐาน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6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01736"/>
            <a:ext cx="9144000" cy="2854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50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06"/>
            <a:ext cx="9144000" cy="6762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50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2" y="0"/>
            <a:ext cx="8762536" cy="6858000"/>
          </a:xfrm>
          <a:prstGeom prst="rect">
            <a:avLst/>
          </a:prstGeom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852936"/>
            <a:ext cx="5426289" cy="3690675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666115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259632" y="1196752"/>
            <a:ext cx="7056784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3.1 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ผลงานทางวิชาการที่เสนอเพื่อประกอบการพิจารณาต้องเป็นงานที่ผู้ขอต้อง</a:t>
            </a:r>
            <a:r>
              <a:rPr lang="th-TH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เป็นเจ้าของ</a:t>
            </a:r>
            <a:r>
              <a:rPr lang="th-TH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และเป็นผู้ดำเนินการเอง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259632" y="2780928"/>
            <a:ext cx="7488832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3.2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ถ้าเป็นงานที่ผู้ขอมีส่วนร่วมในผลงานทางวิชาการ ผู้ขอจะต้องมีส่วนร่วมไม่น้อย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กว่า ร้อย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ละ ๕๐ และต้องเป็นผู้ดำเนินการหลักในเรื่องนั้น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979712" y="4653136"/>
            <a:ext cx="698477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และต้องมีผลงานวิจัยอีกหลายเรื่องที่เกี่ยวเนื่อง</a:t>
            </a: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สอดคล้องกัน ซึ่งแสดงปริมาณผลงานวิจัยรวมกันแล้วเทียบได้ไม่น้อยกว่าร้อยละ ๕๐ ของผลงานวิจัย</a:t>
            </a:r>
          </a:p>
          <a:p>
            <a:r>
              <a:rPr lang="th-TH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หนึ่งเรื่อง</a:t>
            </a:r>
          </a:p>
        </p:txBody>
      </p:sp>
      <p:sp>
        <p:nvSpPr>
          <p:cNvPr id="6" name="ลูกศรลง 5"/>
          <p:cNvSpPr/>
          <p:nvPr/>
        </p:nvSpPr>
        <p:spPr>
          <a:xfrm rot="19065376">
            <a:off x="1834721" y="4177826"/>
            <a:ext cx="576064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6156176" y="318414"/>
            <a:ext cx="2412776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การวางแผนเพื่อขอทุนวิจัย</a:t>
            </a:r>
          </a:p>
        </p:txBody>
      </p:sp>
      <p:sp>
        <p:nvSpPr>
          <p:cNvPr id="8" name="วงรี 7"/>
          <p:cNvSpPr/>
          <p:nvPr/>
        </p:nvSpPr>
        <p:spPr>
          <a:xfrm>
            <a:off x="5940152" y="0"/>
            <a:ext cx="2952328" cy="1052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689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1187624" y="476672"/>
            <a:ext cx="7632848" cy="206210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3.3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ในกรณีงานวิจัยที่เป็นชุดโครงการ 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RESEARCH PROGRAM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ผู้ขอจะต้อง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เป็น ผู้ดำเนินการ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หลักในบางโครงการ (ของชุดโครงการนั้น) อย่างน้อย ๑ เรื่อง และมีปริมาณผลงานรวมแล้ว</a:t>
            </a:r>
          </a:p>
          <a:p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ไม่น้อยกว่าร้อยละ ๕๐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187624" y="2852936"/>
            <a:ext cx="7560840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3.4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ในกรณีงานวิจัยที่ดำเนินการเป็นชุดต่อเนื่องกัน ผู้ขอจะต้องเป็นผู้ดำเนินการหลัก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และ มี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ปริมาณผลงานรวมแล้วไม่น้อยกว่าร้อยละ ๕๐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87624" y="4653136"/>
            <a:ext cx="756084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3.5 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แนวปฏิบัติเกี่ยวกับการเสนอผลงานวิจัยที่ใช้ประกอบการพิจารณากำหนดตำแหน่ง</a:t>
            </a:r>
            <a:r>
              <a:rPr lang="th-TH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ทาง วิชาการ</a:t>
            </a:r>
            <a:r>
              <a:rPr lang="th-TH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ว่าต้องไม่เป็นงานวิจัยที่ทำเป็นส่วนหนึ่งของการศึกษาเพื่อรับปริญญาหรือประกาศนียบัตรใด ๆ</a:t>
            </a:r>
          </a:p>
        </p:txBody>
      </p:sp>
    </p:spTree>
    <p:extLst>
      <p:ext uri="{BB962C8B-B14F-4D97-AF65-F5344CB8AC3E}">
        <p14:creationId xmlns:p14="http://schemas.microsoft.com/office/powerpoint/2010/main" val="246551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วงรี 19"/>
          <p:cNvSpPr/>
          <p:nvPr/>
        </p:nvSpPr>
        <p:spPr>
          <a:xfrm>
            <a:off x="500244" y="6048672"/>
            <a:ext cx="4392488" cy="653637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9" name="วงรี 18"/>
          <p:cNvSpPr/>
          <p:nvPr/>
        </p:nvSpPr>
        <p:spPr>
          <a:xfrm>
            <a:off x="3069512" y="4221088"/>
            <a:ext cx="2844824" cy="173806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5940152" y="4523512"/>
            <a:ext cx="3168352" cy="2001832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/>
        </p:nvSpPr>
        <p:spPr>
          <a:xfrm>
            <a:off x="-72516" y="3624638"/>
            <a:ext cx="3060340" cy="218062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2555776" y="3096344"/>
            <a:ext cx="4896544" cy="105273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วงรี 14"/>
          <p:cNvSpPr/>
          <p:nvPr/>
        </p:nvSpPr>
        <p:spPr>
          <a:xfrm>
            <a:off x="971600" y="1663178"/>
            <a:ext cx="3168352" cy="152608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วงรี 13"/>
          <p:cNvSpPr/>
          <p:nvPr/>
        </p:nvSpPr>
        <p:spPr>
          <a:xfrm>
            <a:off x="4644008" y="1414780"/>
            <a:ext cx="4392488" cy="15584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วงรี 2"/>
          <p:cNvSpPr/>
          <p:nvPr/>
        </p:nvSpPr>
        <p:spPr>
          <a:xfrm>
            <a:off x="1890696" y="629229"/>
            <a:ext cx="3672408" cy="1052736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962704" y="950410"/>
            <a:ext cx="3554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สร้างเครือข่ายวิจัยภูมิภาค ภาคเหนือล่าง</a:t>
            </a:r>
            <a:endParaRPr lang="th-TH" sz="2400" b="1" dirty="0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255006" y="1845510"/>
            <a:ext cx="27359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เร่งส่งเสริม ผลักดันการตีพิมพ์เผยแพร่ผลงานวิจัยในวารสารระดับชาติและนานาชาติ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880320" y="322729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อำนวยความสะดวกเพิ่มระบบพี่เลี้ยง ตรวจงาน มุมช่วยเหลือ มุมแบบฟอร์ม มุมกาแฟนักวิจัย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557325" y="175712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พัฒนาวารสารราช</a:t>
            </a:r>
            <a:r>
              <a:rPr lang="th-TH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ภัฏ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เพชรบูรณ์สารให้เข้มแข็ง พัฒนาวารสารให้ก้าวขึ้นอยู่ในฐาน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TCI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 กลุ่ม ๑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53696" y="3954768"/>
            <a:ext cx="2700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จัดสรรทุนวิจัยกลุ่มพิเศษ มุ่งเป้าหวังผลเข้าสู่ตำแหน่งทางวิชาการและตำแหน่งชำนาญการ (วิจัยสถาบัน)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68371" y="4523512"/>
            <a:ext cx="27512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การเบิกจ่ายทุนจากเดิม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๔๐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: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๓๐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: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๓๐ 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สะดวก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ขึ้น เช่น 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๖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๐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:</a:t>
            </a:r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๓๐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:</a:t>
            </a:r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</a:rPr>
              <a:t>๑๐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6250252" y="4775684"/>
            <a:ext cx="28083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ประชาสัมพันธ์ เชิดชูนักวิจัย ผลงานวิจัย ให้มีชื่อเสียงและเป็นที่รู้จักทั้งในระดับท้องถิ่นและระดับชาติ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849219" y="6165304"/>
            <a:ext cx="34131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ผลงานวิจัยเพื่อการเขียนหนังสือ ตำรา </a:t>
            </a:r>
            <a:endParaRPr lang="th-T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วงรี 12"/>
          <p:cNvSpPr/>
          <p:nvPr/>
        </p:nvSpPr>
        <p:spPr>
          <a:xfrm>
            <a:off x="5325807" y="129434"/>
            <a:ext cx="3672408" cy="105273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5829863" y="291161"/>
            <a:ext cx="297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00CC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ปรับเปลี่ยนลดขั้นตอนการทำงานและอำนวยความสะดวก </a:t>
            </a:r>
            <a:endParaRPr lang="th-TH" sz="2400" b="1" dirty="0">
              <a:solidFill>
                <a:srgbClr val="0000CC"/>
              </a:solidFill>
            </a:endParaRPr>
          </a:p>
        </p:txBody>
      </p:sp>
      <p:sp>
        <p:nvSpPr>
          <p:cNvPr id="21" name="สี่เหลี่ยมผืนผ้า 20"/>
          <p:cNvSpPr/>
          <p:nvPr/>
        </p:nvSpPr>
        <p:spPr>
          <a:xfrm>
            <a:off x="-120852" y="53863"/>
            <a:ext cx="56986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thaiDist"/>
            <a:r>
              <a:rPr lang="th-TH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เป้าหมายด้านงานวิจัยสถาบันวิจัยและพัฒนา</a:t>
            </a:r>
            <a:endParaRPr lang="en-US" sz="24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111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สี่เหลี่ยมผืนผ้า 4"/>
          <p:cNvSpPr/>
          <p:nvPr/>
        </p:nvSpPr>
        <p:spPr>
          <a:xfrm>
            <a:off x="503040" y="4057233"/>
            <a:ext cx="86409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ข้อมูลอ้างอิงจาก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คำแนะนำการเตรียมข้อเสนองานวิจัย ของ ศาสตราจารย์ ดร.อุทัยรัตน์ ณ นคร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จริยธรรม กับ การวิจัย ของ ศาสตราจารย์ นพ.ยง  </a:t>
            </a:r>
            <a:r>
              <a:rPr lang="th-TH" sz="1600" b="1" dirty="0" err="1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ภู่วรวรรณ</a:t>
            </a:r>
            <a:endParaRPr lang="th-TH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ทำผลงานทางวิชาการ ของ ศาสตราจารย์ ดร. ชาติชาย ณ เชียงใหม่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เสวนาทางวิชาการ "ลับ พราง ลวง ผลงานตีพิมพ์ทาง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วิชาการ ของ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ดร.สำเริง จักรใจ</a:t>
            </a:r>
            <a:endParaRPr lang="th-TH" sz="16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เตรียม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ตัวอย่างไรให้ได้เป็น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ศ.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ของ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ศาสตราจารย์ ดร. 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ศุภชัย ปทุมนา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กุล</a:t>
            </a:r>
          </a:p>
          <a:p>
            <a:pPr marL="914400" lvl="1" indent="-457200">
              <a:buFont typeface="+mj-lt"/>
              <a:buAutoNum type="arabicPeriod"/>
            </a:pP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การประชุมระดมความคิดเห็น (ร่าง) แผนพัฒนาเศรษฐกิจและสังคมแห่งชาติ ฉบับที่ 12 (พ.ศ. 2560-2564) ระดับภาค (เมษายน-พฤษภาคม 2559) 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สำนักงาน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คณะกรรมการพัฒนาการเศรษฐกิจและสังคม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แห่งชาติ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World Development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Indicators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The </a:t>
            </a: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World Bank 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2"/>
              </a:rPr>
              <a:t>Group.</a:t>
            </a:r>
            <a:endPara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1600" b="1" dirty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https://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  <a:hlinkClick r:id="rId3"/>
              </a:rPr>
              <a:t>www.dailynews.co.th/article/240549</a:t>
            </a:r>
            <a:endParaRPr lang="en-US" sz="1600" b="1" dirty="0" smtClean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วารสารเศรษฐกิจ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และ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สังคม</a:t>
            </a:r>
            <a:r>
              <a:rPr lang="en-US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16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สำนักงาน</a:t>
            </a:r>
            <a:r>
              <a:rPr lang="th-TH" sz="16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คณะกรรมการพัฒนาการเศรษฐกิจและสังคมแห่งชาติ  วิจัยและพัฒนา พลังขับเคลื่อน สังคมไทย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7" y="9244"/>
            <a:ext cx="5688632" cy="2080521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22" y="2089765"/>
            <a:ext cx="1432395" cy="17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รูปภาพ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631"/>
            <a:ext cx="6624736" cy="6483075"/>
          </a:xfrm>
          <a:prstGeom prst="rect">
            <a:avLst/>
          </a:prstGeom>
        </p:spPr>
      </p:pic>
      <p:sp>
        <p:nvSpPr>
          <p:cNvPr id="3" name="สี่เหลี่ยมผืนผ้า 2"/>
          <p:cNvSpPr/>
          <p:nvPr/>
        </p:nvSpPr>
        <p:spPr>
          <a:xfrm>
            <a:off x="6772435" y="1988840"/>
            <a:ext cx="18373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22,000 ล้านบาท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6588224" y="2999274"/>
            <a:ext cx="2777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นักวิจัยต่อประชากร</a:t>
            </a: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เท่ากับ 8 </a:t>
            </a:r>
            <a:r>
              <a:rPr lang="th-TH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คน/ประชากร </a:t>
            </a:r>
            <a:r>
              <a:rPr lang="th-TH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10,000 คน</a:t>
            </a:r>
          </a:p>
        </p:txBody>
      </p:sp>
      <p:sp>
        <p:nvSpPr>
          <p:cNvPr id="5" name="วงรี 4"/>
          <p:cNvSpPr/>
          <p:nvPr/>
        </p:nvSpPr>
        <p:spPr>
          <a:xfrm>
            <a:off x="3594802" y="4074623"/>
            <a:ext cx="504056" cy="360040"/>
          </a:xfrm>
          <a:prstGeom prst="ellipse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4221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115616" y="249794"/>
            <a:ext cx="4274888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indent="450215" algn="thaiDist">
              <a:spcAft>
                <a:spcPts val="0"/>
              </a:spcAft>
            </a:pPr>
            <a:r>
              <a:rPr lang="th-TH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๑.๓ ยุทธศาสตร์การวิจัยของชาติ</a:t>
            </a:r>
            <a:endParaRPr lang="en-US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1115616" y="3787546"/>
            <a:ext cx="676373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thaiDist">
              <a:spcAft>
                <a:spcPts val="0"/>
              </a:spcAft>
            </a:pPr>
            <a:r>
              <a:rPr lang="th-TH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๑.๔ ข้อมูลภารกิจของมหาวิทยาลัยราช</a:t>
            </a:r>
            <a:r>
              <a:rPr lang="th-TH" sz="3200" b="1" dirty="0" err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ภัฏ</a:t>
            </a:r>
            <a:r>
              <a:rPr lang="th-TH" sz="32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H SarabunPSK" panose="020B0500040200020003" pitchFamily="34" charset="-34"/>
              </a:rPr>
              <a:t>เพชรบูรณ์</a:t>
            </a:r>
            <a:endParaRPr lang="en-US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ngsana New" panose="02020603050405020304" pitchFamily="18" charset="-34"/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403648" y="834569"/>
            <a:ext cx="74168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วิสัยทัศน์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ประเทศไทยเป็นประเทศที่พัฒนาบนพื้นฐานการวิจัยและนวัตกรรม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ผลงานวิจัยที่มีคุณภาพ </a:t>
            </a:r>
            <a:endParaRPr lang="th-TH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มี</a:t>
            </a:r>
            <a:r>
              <a:rPr lang="th-TH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การนำองค์ความรู้และนวัตกรรมจากงานวิจัยไปใช้ให้เกิดประโยชน์ได้จริงในด้านเศรษฐกิจและสังคม </a:t>
            </a:r>
            <a:r>
              <a:rPr lang="th-TH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....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1691680" y="5987952"/>
            <a:ext cx="72683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“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มหาวิทยาลัยราช</a:t>
            </a:r>
            <a:r>
              <a:rPr lang="th-TH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ภัฏ</a:t>
            </a:r>
            <a:r>
              <a:rPr 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เพชรบูรณ์ เป็นแหล่งองค์ความรู้ เพื่อพัฒนาท้องถิ่น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”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1403648" y="4462976"/>
            <a:ext cx="72345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ภารกิจ</a:t>
            </a:r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หลักสถาบันอุดมศึกษา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จะต้องปฏิบัติมี ๔ ประการ </a:t>
            </a:r>
            <a:endParaRPr lang="th-TH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r>
              <a:rPr lang="th-TH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คือ </a:t>
            </a:r>
            <a:r>
              <a:rPr lang="th-TH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การผลิตบัณฑิต การวิจัย การให้บริการทางวิชาการแก่สังคม และการทำนุบำรุงศิลปะและวัฒนธรรม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67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ตาราง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360063"/>
              </p:ext>
            </p:extLst>
          </p:nvPr>
        </p:nvGraphicFramePr>
        <p:xfrm>
          <a:off x="442392" y="908720"/>
          <a:ext cx="8424936" cy="5791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{1FECB4D8-DB02-4DC6-A0A2-4F2EBAE1DC90}</a:tableStyleId>
              </a:tblPr>
              <a:tblGrid>
                <a:gridCol w="4145018"/>
                <a:gridCol w="4279918"/>
              </a:tblGrid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จุดแข็ง</a:t>
                      </a:r>
                      <a:r>
                        <a:rPr lang="en-US" sz="2000" dirty="0">
                          <a:effectLst/>
                        </a:rPr>
                        <a:t> (Strengths : S)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จุดอ่อน</a:t>
                      </a:r>
                      <a:r>
                        <a:rPr lang="en-US" sz="2000" dirty="0">
                          <a:effectLst/>
                        </a:rPr>
                        <a:t> (Weaknesses : W)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</a:tr>
              <a:tr h="2057400">
                <a:tc>
                  <a:txBody>
                    <a:bodyPr/>
                    <a:lstStyle/>
                    <a:p>
                      <a:pPr marL="290195" indent="-290195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๑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 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มีวารสารอยู่ในฐาน 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TCI</a:t>
                      </a:r>
                    </a:p>
                    <a:p>
                      <a:pPr marL="290195" indent="-290195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๒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 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มีงบประมาณสนับสนุนนักวิจัยในการขอทุนวิจัยจากมหาวิทยาลัย</a:t>
                      </a:r>
                      <a:endParaRPr lang="en-US" sz="2000" dirty="0">
                        <a:effectLst/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  <a:p>
                      <a:pPr marL="290195" indent="-290195"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S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๓</a:t>
                      </a:r>
                      <a:r>
                        <a:rPr lang="en-US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 :  </a:t>
                      </a:r>
                      <a:r>
                        <a:rPr lang="th-TH" sz="2000" dirty="0">
                          <a:effectLst/>
                          <a:latin typeface="TH SarabunPSK" panose="020B0500040200020003" pitchFamily="34" charset="-34"/>
                          <a:cs typeface="TH SarabunPSK" panose="020B0500040200020003" pitchFamily="34" charset="-34"/>
                        </a:rPr>
                        <a:t>อาจารย์ในมหาวิทยาลัยมีศักยภาพด้านต่างๆ ตามศาสตร์ของแต่ละคณะ</a:t>
                      </a: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/>
                </a:tc>
                <a:tc>
                  <a:txBody>
                    <a:bodyPr/>
                    <a:lstStyle/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>
                          <a:effectLst/>
                        </a:rPr>
                        <a:t>โอกาส</a:t>
                      </a:r>
                      <a:r>
                        <a:rPr lang="en-US" sz="2000">
                          <a:effectLst/>
                        </a:rPr>
                        <a:t> (Opportunities : O)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h-TH" sz="2000" dirty="0">
                          <a:effectLst/>
                        </a:rPr>
                        <a:t>ข้อจำกัด</a:t>
                      </a:r>
                      <a:r>
                        <a:rPr lang="en-US" sz="2000" dirty="0">
                          <a:effectLst/>
                        </a:rPr>
                        <a:t> (Threats : 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>
                    <a:solidFill>
                      <a:srgbClr val="FFFF00"/>
                    </a:solidFill>
                  </a:tcPr>
                </a:tc>
              </a:tr>
              <a:tr h="2286000">
                <a:tc>
                  <a:txBody>
                    <a:bodyPr/>
                    <a:lstStyle/>
                    <a:p>
                      <a:pPr marL="290195" indent="-290195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tx1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th-TH" sz="2000" dirty="0" smtClean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  <a:p>
                      <a:pPr marL="304165" indent="-304165"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rgbClr val="0000CC"/>
                        </a:solidFill>
                        <a:effectLst/>
                        <a:latin typeface="TH SarabunPSK" panose="020B0500040200020003" pitchFamily="34" charset="-34"/>
                        <a:ea typeface="Times New Roman" panose="02020603050405020304" pitchFamily="18" charset="0"/>
                        <a:cs typeface="TH SarabunPSK" panose="020B0500040200020003" pitchFamily="34" charset="-34"/>
                      </a:endParaRPr>
                    </a:p>
                  </a:txBody>
                  <a:tcPr marL="64294" marR="64294" marT="0" marB="0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3" name="สี่เหลี่ยมผืนผ้า 2"/>
          <p:cNvSpPr/>
          <p:nvPr/>
        </p:nvSpPr>
        <p:spPr>
          <a:xfrm>
            <a:off x="467544" y="241484"/>
            <a:ext cx="8208912" cy="52322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0000CC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๑.๕ </a:t>
            </a:r>
            <a:r>
              <a:rPr lang="th-TH" b="1" dirty="0">
                <a:solidFill>
                  <a:srgbClr val="0000CC"/>
                </a:solidFill>
                <a:ea typeface="Times New Roman" panose="02020603050405020304" pitchFamily="18" charset="0"/>
                <a:cs typeface="TH SarabunPSK" panose="020B0500040200020003" pitchFamily="34" charset="-34"/>
              </a:rPr>
              <a:t>มุมมองสถานการณ์ปัจจุบันจากแผนยุทธศาสตร์ของสถาบันวิจัยและพัฒนา</a:t>
            </a:r>
            <a:endParaRPr lang="th-TH" dirty="0">
              <a:solidFill>
                <a:srgbClr val="0000CC"/>
              </a:solidFill>
            </a:endParaRPr>
          </a:p>
        </p:txBody>
      </p:sp>
      <p:sp>
        <p:nvSpPr>
          <p:cNvPr id="5" name="กล่องข้อความ 4"/>
          <p:cNvSpPr txBox="1"/>
          <p:nvPr/>
        </p:nvSpPr>
        <p:spPr>
          <a:xfrm>
            <a:off x="4562103" y="1214750"/>
            <a:ext cx="433037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165" indent="-304165"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งานวิจัยที่แล้วเสร็จไม่นำไปเผยแพร่สู่สาธารณชน ผลงานที่ตีพิมพ์ในวารสารมีน้อย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04165" indent="-304165"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จำนวนอาจารย์ประจำทั้งหมดและ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นักวิจัยมีน้อย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ถึงแม้จำนวนเงินสนับสนุนงานวิจัยหรืองาน สร้างสรรค์จะผ่านเกณฑ์ก็ตาม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04165" indent="-304165"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W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การเบิกจ่ายทุนจากเดิม ๔๐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๓๐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๓๐ ควรปรับสัดส่วนเงินอุดหนุนเพื่อให้นักวิจัยใช้เงินทุนการวิจัยได้สะดวกขึ้น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endParaRPr lang="th-TH" sz="2000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กล่องข้อความ 5"/>
          <p:cNvSpPr txBox="1"/>
          <p:nvPr/>
        </p:nvSpPr>
        <p:spPr>
          <a:xfrm>
            <a:off x="440059" y="4114815"/>
            <a:ext cx="41220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0195" indent="-290195">
              <a:spcAft>
                <a:spcPts val="0"/>
              </a:spcAft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มีแหล่งทุนภายนอกที่จะให้งบประมาณสนับสนุนแก่คณาจารย์หลากหลายแหล่งทุน เช่น 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สกว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 เครือข่ายภาคเหนือตอนล่าง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195" indent="-290195">
              <a:spcAft>
                <a:spcPts val="0"/>
              </a:spcAft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รัฐบาลให้การ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สนับสนุนอัต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ลักษณ์ของกลุ่มมหาวิทยาลัยราช</a:t>
            </a:r>
            <a:r>
              <a:rPr lang="th-TH" sz="2000" b="1" dirty="0" err="1">
                <a:latin typeface="TH SarabunPSK" panose="020B0500040200020003" pitchFamily="34" charset="-34"/>
                <a:cs typeface="TH SarabunPSK" panose="020B0500040200020003" pitchFamily="34" charset="-34"/>
              </a:rPr>
              <a:t>ภัฏ</a:t>
            </a:r>
            <a:endParaRPr lang="en-US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290195" indent="-290195">
              <a:spcAft>
                <a:spcPts val="0"/>
              </a:spcAft>
            </a:pP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O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 : Thailand 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๔</a:t>
            </a:r>
            <a:r>
              <a:rPr lang="en-US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r>
              <a:rPr lang="th-TH" sz="20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๐ เพิ่มโอกาสในการที่นักวิจัยจะผลิตนวัตกรรมจาก</a:t>
            </a:r>
            <a:r>
              <a:rPr lang="th-TH" sz="20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งานวิจัย</a:t>
            </a:r>
            <a:endParaRPr lang="en-US" sz="2000" b="1" dirty="0">
              <a:latin typeface="TH SarabunPSK" panose="020B0500040200020003" pitchFamily="34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กล่องข้อความ 6"/>
          <p:cNvSpPr txBox="1"/>
          <p:nvPr/>
        </p:nvSpPr>
        <p:spPr>
          <a:xfrm>
            <a:off x="4572000" y="3933056"/>
            <a:ext cx="43924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4165" indent="-304165"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๑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นักวิจัยไม่ดำเนินงานวิจัยให้แล้วเสร็จภายในระยะเวลาที่กำหนดไว้ภายในสัญญารับทุนทำให้แหล่งทุนภายนอกตัดงบประมาณ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04165" indent="-304165"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๒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ชุมชนหน่วยงานภายนอกขาดความร่วมมือในการเข้าร่วมโครงการบริการวิชาการ เนื่องจากไม่เห็น ความสำคัญและประโยชน์จากการเข้าร่วม</a:t>
            </a:r>
            <a:endParaRPr lang="en-US" sz="2000" b="1" dirty="0">
              <a:solidFill>
                <a:srgbClr val="0000CC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marL="304165" indent="-304165">
              <a:spcAft>
                <a:spcPts val="0"/>
              </a:spcAft>
            </a:pP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T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๓</a:t>
            </a:r>
            <a:r>
              <a:rPr lang="en-US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: </a:t>
            </a:r>
            <a:r>
              <a:rPr lang="th-TH" sz="2000" b="1" dirty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การเป็นมหาวิทยาลัยที่ต้องตอบสนองท้องถิ่นทำ ให้หัวข้องานวิจัยไม่กว้างเท่าที่ควร และทำให้ขาด งานวิจัยในเชิง</a:t>
            </a:r>
            <a:r>
              <a:rPr lang="th-TH" sz="2000" b="1" dirty="0" smtClean="0">
                <a:solidFill>
                  <a:srgbClr val="0000CC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ทฤษฎี</a:t>
            </a:r>
            <a:endParaRPr lang="th-TH" sz="20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0727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3193776" y="3078485"/>
            <a:ext cx="2626040" cy="523220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2. งานวิจัย ณ พ.ศ.2560</a:t>
            </a:r>
            <a:endParaRPr lang="th-TH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908720"/>
            <a:ext cx="2822601" cy="1585361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340" y="2636912"/>
            <a:ext cx="2592288" cy="292247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0" y="908720"/>
            <a:ext cx="2520000" cy="1553367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2" y="2594456"/>
            <a:ext cx="2520000" cy="180000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855" y="133261"/>
            <a:ext cx="3238481" cy="1708373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59" y="4714875"/>
            <a:ext cx="2143125" cy="2143125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542800"/>
            <a:ext cx="1942051" cy="1780213"/>
          </a:xfrm>
          <a:prstGeom prst="rect">
            <a:avLst/>
          </a:prstGeom>
        </p:spPr>
      </p:pic>
      <p:sp>
        <p:nvSpPr>
          <p:cNvPr id="11" name="ลูกศรขวาท้ายขีด 10"/>
          <p:cNvSpPr/>
          <p:nvPr/>
        </p:nvSpPr>
        <p:spPr>
          <a:xfrm>
            <a:off x="5940152" y="3212976"/>
            <a:ext cx="86409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ลูกศรขวาท้ายขีด 11"/>
          <p:cNvSpPr/>
          <p:nvPr/>
        </p:nvSpPr>
        <p:spPr>
          <a:xfrm rot="5400000">
            <a:off x="4720522" y="4076022"/>
            <a:ext cx="86409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ลูกศรขวาท้ายขีด 12"/>
          <p:cNvSpPr/>
          <p:nvPr/>
        </p:nvSpPr>
        <p:spPr>
          <a:xfrm rot="7276631">
            <a:off x="3154636" y="4013949"/>
            <a:ext cx="86409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ลูกศรขวาท้ายขีด 13"/>
          <p:cNvSpPr/>
          <p:nvPr/>
        </p:nvSpPr>
        <p:spPr>
          <a:xfrm rot="16200000">
            <a:off x="4111891" y="2359004"/>
            <a:ext cx="86409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5" name="ลูกศรขวาท้ายขีด 14"/>
          <p:cNvSpPr/>
          <p:nvPr/>
        </p:nvSpPr>
        <p:spPr>
          <a:xfrm rot="18677417">
            <a:off x="5447229" y="2461461"/>
            <a:ext cx="86409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ลูกศรขวาท้ายขีด 15"/>
          <p:cNvSpPr/>
          <p:nvPr/>
        </p:nvSpPr>
        <p:spPr>
          <a:xfrm rot="13985226">
            <a:off x="2808067" y="2444836"/>
            <a:ext cx="86409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ลูกศรขวาท้ายขีด 16"/>
          <p:cNvSpPr/>
          <p:nvPr/>
        </p:nvSpPr>
        <p:spPr>
          <a:xfrm rot="10800000">
            <a:off x="2195737" y="3243376"/>
            <a:ext cx="864096" cy="288032"/>
          </a:xfrm>
          <a:prstGeom prst="stripedRightArrow">
            <a:avLst/>
          </a:prstGeom>
          <a:solidFill>
            <a:srgbClr val="FF0000"/>
          </a:solidFill>
          <a:ln>
            <a:solidFill>
              <a:srgbClr val="99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9" name="รูปภาพ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0" y="5949280"/>
            <a:ext cx="1848108" cy="514422"/>
          </a:xfrm>
          <a:prstGeom prst="rect">
            <a:avLst/>
          </a:prstGeom>
        </p:spPr>
      </p:pic>
      <p:sp>
        <p:nvSpPr>
          <p:cNvPr id="18" name="สี่เหลี่ยมผืนผ้า 17"/>
          <p:cNvSpPr/>
          <p:nvPr/>
        </p:nvSpPr>
        <p:spPr>
          <a:xfrm>
            <a:off x="103542" y="126954"/>
            <a:ext cx="3292889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th-T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- แนวงานวิจัย ณ พ.ศ. 2560-</a:t>
            </a:r>
            <a:r>
              <a:rPr lang="th-TH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TH SarabunPSK" panose="020B0500040200020003" pitchFamily="34" charset="-34"/>
              </a:rPr>
              <a:t>อนาตค</a:t>
            </a:r>
            <a:endParaRPr lang="th-TH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3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96752"/>
            <a:ext cx="7644118" cy="4032448"/>
          </a:xfrm>
          <a:prstGeom prst="rect">
            <a:avLst/>
          </a:prstGeom>
        </p:spPr>
      </p:pic>
      <p:sp>
        <p:nvSpPr>
          <p:cNvPr id="6" name="สี่เหลี่ยมผืนผ้า 5"/>
          <p:cNvSpPr/>
          <p:nvPr/>
        </p:nvSpPr>
        <p:spPr>
          <a:xfrm>
            <a:off x="6156176" y="318414"/>
            <a:ext cx="2412776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การวางแผนเพื่อขอทุนวิจัย</a:t>
            </a:r>
          </a:p>
        </p:txBody>
      </p:sp>
      <p:sp>
        <p:nvSpPr>
          <p:cNvPr id="7" name="วงรี 6"/>
          <p:cNvSpPr/>
          <p:nvPr/>
        </p:nvSpPr>
        <p:spPr>
          <a:xfrm>
            <a:off x="5940152" y="0"/>
            <a:ext cx="2952328" cy="1052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530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1907704" y="1144408"/>
            <a:ext cx="51860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th-TH" sz="3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ato"/>
              </a:rPr>
              <a:t>งานวิจัยแบบไหนที่ ผู้สนับสนุนทุนต้องการ ?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146220" y="1844824"/>
            <a:ext cx="799778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th-TH" sz="3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มีผู้ใช้ประโยชน์ หรือ </a:t>
            </a:r>
            <a:r>
              <a:rPr lang="en-US" sz="3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end user </a:t>
            </a:r>
            <a:r>
              <a:rPr lang="th-TH" sz="3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ที่ชัดเจน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องค์ความรู้ที่ได้ต้องสามารถใช้ประโยชน์</a:t>
            </a:r>
            <a:r>
              <a:rPr lang="th-TH" sz="33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กับวิสาหกิจนั้น</a:t>
            </a:r>
            <a:r>
              <a:rPr lang="th-TH" sz="33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ได้จริง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เน้นการพัฒนาวิสาหกิจสู่ตลาดสากล ต่อยอดเชิงพาณิชย์ที่เป็นรูปธรรมพัฒนาผลิตภัณฑ์และการตลาดเฉพาะกลุ่ม (</a:t>
            </a:r>
            <a:r>
              <a:rPr lang="en-US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niche market)</a:t>
            </a:r>
          </a:p>
          <a:p>
            <a:pPr fontAlgn="base">
              <a:buFont typeface="Arial" panose="020B0604020202020204" pitchFamily="34" charset="0"/>
              <a:buChar char="•"/>
            </a:pPr>
            <a:r>
              <a:rPr lang="th-TH" sz="33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 สร้างมูลค่าเพิ่มให้แก่ผลิตภัณฑ์และบริการการส่งผลถึงการเพิ่มรายได้ให้ผู้ผลิต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6156176" y="318414"/>
            <a:ext cx="2412776" cy="400110"/>
          </a:xfrm>
          <a:prstGeom prst="rect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th-TH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- การวางแผนเพื่อขอทุนวิจัย</a:t>
            </a:r>
          </a:p>
        </p:txBody>
      </p:sp>
      <p:sp>
        <p:nvSpPr>
          <p:cNvPr id="6" name="วงรี 5"/>
          <p:cNvSpPr/>
          <p:nvPr/>
        </p:nvSpPr>
        <p:spPr>
          <a:xfrm>
            <a:off x="5940152" y="0"/>
            <a:ext cx="2952328" cy="10527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7" name="รูปภาพ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653136"/>
            <a:ext cx="2243168" cy="213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จุดที่สุด">
  <a:themeElements>
    <a:clrScheme name="จุดที่สุด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จุดที่สุด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จุดที่สุด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862</TotalTime>
  <Words>1994</Words>
  <Application>Microsoft Office PowerPoint</Application>
  <PresentationFormat>นำเสนอทางหน้าจอ (4:3)</PresentationFormat>
  <Paragraphs>198</Paragraphs>
  <Slides>36</Slides>
  <Notes>1</Notes>
  <HiddenSlides>0</HiddenSlides>
  <MMClips>0</MMClips>
  <ScaleCrop>false</ScaleCrop>
  <HeadingPairs>
    <vt:vector size="8" baseType="variant">
      <vt:variant>
        <vt:lpstr>ฟอนต์ที่ถูกใช้</vt:lpstr>
      </vt:variant>
      <vt:variant>
        <vt:i4>13</vt:i4>
      </vt:variant>
      <vt:variant>
        <vt:lpstr>ธีม</vt:lpstr>
      </vt:variant>
      <vt:variant>
        <vt:i4>1</vt:i4>
      </vt:variant>
      <vt:variant>
        <vt:lpstr>เซิร์ฟเวอร์ OLE ฝังตัว</vt:lpstr>
      </vt:variant>
      <vt:variant>
        <vt:i4>1</vt:i4>
      </vt:variant>
      <vt:variant>
        <vt:lpstr>ชื่อเรื่องสไลด์</vt:lpstr>
      </vt:variant>
      <vt:variant>
        <vt:i4>36</vt:i4>
      </vt:variant>
    </vt:vector>
  </HeadingPairs>
  <TitlesOfParts>
    <vt:vector size="51" baseType="lpstr">
      <vt:lpstr>Angsana New</vt:lpstr>
      <vt:lpstr>Arial</vt:lpstr>
      <vt:lpstr>BrowalliaNew</vt:lpstr>
      <vt:lpstr>Calibri</vt:lpstr>
      <vt:lpstr>Cordia New</vt:lpstr>
      <vt:lpstr>Gill Sans MT</vt:lpstr>
      <vt:lpstr>inherit</vt:lpstr>
      <vt:lpstr>Lato</vt:lpstr>
      <vt:lpstr>TH SarabunIT๙</vt:lpstr>
      <vt:lpstr>TH SarabunPSK</vt:lpstr>
      <vt:lpstr>Times New Roman</vt:lpstr>
      <vt:lpstr>Verdana</vt:lpstr>
      <vt:lpstr>Wingdings 2</vt:lpstr>
      <vt:lpstr>จุดที่สุด</vt:lpstr>
      <vt:lpstr>Image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WIN8.1</dc:creator>
  <cp:lastModifiedBy>Corporate Edition</cp:lastModifiedBy>
  <cp:revision>134</cp:revision>
  <cp:lastPrinted>2018-01-19T08:26:03Z</cp:lastPrinted>
  <dcterms:created xsi:type="dcterms:W3CDTF">2016-08-05T07:16:56Z</dcterms:created>
  <dcterms:modified xsi:type="dcterms:W3CDTF">2018-01-19T08:27:03Z</dcterms:modified>
</cp:coreProperties>
</file>